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602" r:id="rId2"/>
    <p:sldId id="630" r:id="rId3"/>
    <p:sldId id="679" r:id="rId4"/>
    <p:sldId id="685" r:id="rId5"/>
    <p:sldId id="684" r:id="rId6"/>
    <p:sldId id="687" r:id="rId7"/>
    <p:sldId id="676" r:id="rId8"/>
    <p:sldId id="674" r:id="rId9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DE6810"/>
    <a:srgbClr val="DF6103"/>
    <a:srgbClr val="DA6720"/>
    <a:srgbClr val="DB6D29"/>
    <a:srgbClr val="EC6614"/>
    <a:srgbClr val="000000"/>
    <a:srgbClr val="F7BC9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02" autoAdjust="0"/>
    <p:restoredTop sz="94718" autoAdjust="0"/>
  </p:normalViewPr>
  <p:slideViewPr>
    <p:cSldViewPr>
      <p:cViewPr>
        <p:scale>
          <a:sx n="100" d="100"/>
          <a:sy n="100" d="100"/>
        </p:scale>
        <p:origin x="-2280" y="-780"/>
      </p:cViewPr>
      <p:guideLst>
        <p:guide orient="horz" pos="960"/>
        <p:guide pos="5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3" tIns="46038" rIns="93663" bIns="46038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spcBef>
                <a:spcPct val="0"/>
              </a:spcBef>
              <a:buClrTx/>
              <a:buFontTx/>
              <a:buNone/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7325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3" tIns="46038" rIns="93663" bIns="46038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spcBef>
                <a:spcPct val="0"/>
              </a:spcBef>
              <a:buClrTx/>
              <a:buFontTx/>
              <a:buNone/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9563"/>
            <a:ext cx="40290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3" tIns="46038" rIns="93663" bIns="46038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spcBef>
                <a:spcPct val="0"/>
              </a:spcBef>
              <a:buClrTx/>
              <a:buFontTx/>
              <a:buNone/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7325" y="6659563"/>
            <a:ext cx="40290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3" tIns="46038" rIns="93663" bIns="46038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spcBef>
                <a:spcPct val="0"/>
              </a:spcBef>
              <a:buClrTx/>
              <a:buFontTx/>
              <a:buNone/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B398612-79CB-41A5-AE99-799690DD95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3" tIns="46038" rIns="93663" bIns="46038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spcBef>
                <a:spcPct val="0"/>
              </a:spcBef>
              <a:buClrTx/>
              <a:buFontTx/>
              <a:buNone/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7325" y="0"/>
            <a:ext cx="4029075" cy="35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3" tIns="46038" rIns="93663" bIns="46038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spcBef>
                <a:spcPct val="0"/>
              </a:spcBef>
              <a:buClrTx/>
              <a:buFontTx/>
              <a:buNone/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7188" y="527050"/>
            <a:ext cx="3502025" cy="2625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9838" y="3330575"/>
            <a:ext cx="6816725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3" tIns="46038" rIns="93663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9563"/>
            <a:ext cx="40290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3" tIns="46038" rIns="93663" bIns="46038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spcBef>
                <a:spcPct val="0"/>
              </a:spcBef>
              <a:buClrTx/>
              <a:buFontTx/>
              <a:buNone/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7325" y="6659563"/>
            <a:ext cx="402907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3" tIns="46038" rIns="93663" bIns="46038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spcBef>
                <a:spcPct val="0"/>
              </a:spcBef>
              <a:buClrTx/>
              <a:buFontTx/>
              <a:buNone/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AAA2A34D-F193-4185-ADB4-DAD989944C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B42B91-20CC-4C4C-82A3-FABA45B27A94}" type="slidenum">
              <a:rPr lang="en-US" smtClean="0">
                <a:latin typeface="Arial" charset="0"/>
                <a:ea typeface="ＭＳ Ｐゴシック"/>
                <a:cs typeface="ＭＳ Ｐゴシック"/>
              </a:rPr>
              <a:pPr/>
              <a:t>1</a:t>
            </a:fld>
            <a:endParaRPr lang="en-US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524000"/>
            <a:ext cx="9144000" cy="5334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tx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ct val="50000"/>
              </a:spcBef>
              <a:buClr>
                <a:schemeClr val="tx2"/>
              </a:buClr>
              <a:buFontTx/>
              <a:buChar char="•"/>
              <a:defRPr/>
            </a:pPr>
            <a:endParaRPr lang="en-US">
              <a:latin typeface="Arial" pitchFamily="34" charset="0"/>
            </a:endParaRPr>
          </a:p>
        </p:txBody>
      </p:sp>
      <p:pic>
        <p:nvPicPr>
          <p:cNvPr id="5" name="Picture 16" descr="footer_green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175" y="6105525"/>
            <a:ext cx="9144000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8" descr="circularphotos_faded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209550"/>
            <a:ext cx="3354388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3810000"/>
            <a:ext cx="7924800" cy="1219200"/>
          </a:xfrm>
        </p:spPr>
        <p:txBody>
          <a:bodyPr/>
          <a:lstStyle>
            <a:lvl1pPr algn="l"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105400"/>
            <a:ext cx="7924800" cy="914400"/>
          </a:xfrm>
        </p:spPr>
        <p:txBody>
          <a:bodyPr lIns="0" rIns="0"/>
          <a:lstStyle>
            <a:lvl1pPr marL="0" indent="112713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26C70-2380-4867-ABE6-E98C288D32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EC94F-F815-4F87-BC45-79AEEC717D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304800"/>
            <a:ext cx="22860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304800"/>
            <a:ext cx="67056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3687D-0770-41A9-B616-F4D4C2932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27865-2C4D-4EB5-B852-21AD3FBBE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D035-3E73-4B5F-A76B-0DBE99E0F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607D7-79D3-46E8-A271-5CD4A2EC12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7B5A7-CE63-4AAA-B04E-8F6F620780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76481-7F20-44BA-AD4C-14F16FC78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D4E542-A884-4C19-AC4F-B929C727F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0AA03-A6F1-4B28-9B3C-FA63E1C7E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F4EC6-F55D-458B-90C0-9FF6B1EEFF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790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footer_green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6107113"/>
            <a:ext cx="9144000" cy="75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0" y="304800"/>
            <a:ext cx="9144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0" y="6553200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0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95800" y="6553200"/>
            <a:ext cx="2971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0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17220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0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CF0E1A9-0FC2-474B-AC1F-7D2DC0C85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itchFamily="34" charset="0"/>
        </a:defRPr>
      </a:lvl9pPr>
    </p:titleStyle>
    <p:bodyStyle>
      <a:lvl1pPr marL="342900" indent="-230188" algn="l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166688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rofiles.ucsf.edu/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Leslie.yuan@ucsf.edu" TargetMode="External"/><Relationship Id="rId2" Type="http://schemas.openxmlformats.org/officeDocument/2006/relationships/hyperlink" Target="mailto:Eric.meeks@ucsf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457200"/>
            <a:ext cx="7924800" cy="4648200"/>
          </a:xfrm>
        </p:spPr>
        <p:txBody>
          <a:bodyPr/>
          <a:lstStyle/>
          <a:p>
            <a:pPr eaLnBrk="1" hangingPunct="1"/>
            <a:r>
              <a:rPr lang="en-US" sz="2400" b="1" smtClean="0"/>
              <a:t>Eric Meeks (UCSF)</a:t>
            </a:r>
            <a:br>
              <a:rPr lang="en-US" sz="2400" b="1" smtClean="0"/>
            </a:br>
            <a:r>
              <a:rPr lang="en-US" sz="2400" b="1" smtClean="0"/>
              <a:t>Leslie Yuan (UCSF)</a:t>
            </a:r>
            <a:br>
              <a:rPr lang="en-US" sz="2400" b="1" smtClean="0"/>
            </a:b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OpenSocial Gadget Update from UCSF </a:t>
            </a:r>
            <a:br>
              <a:rPr lang="en-US" b="1" smtClean="0"/>
            </a:br>
            <a:r>
              <a:rPr lang="en-US" sz="2400" b="1" smtClean="0"/>
              <a:t>June 17, 2011 – Harvard Profiles User Group Meeting</a:t>
            </a:r>
            <a:endParaRPr lang="en-US" sz="2400" smtClean="0"/>
          </a:p>
        </p:txBody>
      </p:sp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304800" y="1524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50000"/>
              </a:spcBef>
              <a:buClr>
                <a:schemeClr val="tx2"/>
              </a:buClr>
              <a:buFontTx/>
              <a:buChar char="•"/>
            </a:pPr>
            <a:endParaRPr lang="en-US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OpenSocial?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609600" y="1209675"/>
            <a:ext cx="7772400" cy="2286000"/>
          </a:xfrm>
        </p:spPr>
        <p:txBody>
          <a:bodyPr/>
          <a:lstStyle/>
          <a:p>
            <a:pPr eaLnBrk="1" hangingPunct="1"/>
            <a:r>
              <a:rPr lang="en-US" smtClean="0"/>
              <a:t>OpenSocial is a set of common application programming interfaces (APIs) for web-based social network applications, developed by Google along with MySpace and a number of other social networks.</a:t>
            </a:r>
          </a:p>
          <a:p>
            <a:pPr eaLnBrk="1" hangingPunct="1"/>
            <a:endParaRPr lang="en-US" smtClean="0"/>
          </a:p>
        </p:txBody>
      </p:sp>
      <p:pic>
        <p:nvPicPr>
          <p:cNvPr id="17411" name="Picture 4" descr="opensocia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733800"/>
            <a:ext cx="2105025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5" descr="drupal_0s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4191000"/>
            <a:ext cx="33432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6" descr="nature-network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48400" y="3962400"/>
            <a:ext cx="273367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5546725" y="318928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UCSF Goals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628650" y="1381125"/>
            <a:ext cx="7772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Extend UCSF Profiles, building new features without touching core Profiles code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Create an OpenSocial standards-based library of shareable gadgets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Foster a community across institutions for building and sharing knowledge and gadgets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Harness existing communities and gadgets 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Where are we today?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ü"/>
            </a:pPr>
            <a:r>
              <a:rPr lang="en-US" smtClean="0"/>
              <a:t>Make Profiles an OpenSocial Container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Build a library of useful </a:t>
            </a:r>
            <a:r>
              <a:rPr lang="en-US" i="1" smtClean="0"/>
              <a:t>gadgets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smtClean="0"/>
              <a:t>Faculty Mentoring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smtClean="0"/>
              <a:t>Document Sharing via SlideShare.net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smtClean="0"/>
              <a:t>Live hyperlinks within a profile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smtClean="0"/>
              <a:t>Profile List Tool 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smtClean="0"/>
              <a:t>Google full text search of profiles </a:t>
            </a:r>
          </a:p>
          <a:p>
            <a:pPr lvl="1" eaLnBrk="1" hangingPunct="1">
              <a:lnSpc>
                <a:spcPct val="60000"/>
              </a:lnSpc>
              <a:buFont typeface="Wingdings" pitchFamily="2" charset="2"/>
              <a:buNone/>
            </a:pPr>
            <a:endParaRPr lang="en-US" smtClean="0"/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/>
              <a:t>Working on more gadgets (activity streams and more…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 idx="4294967295"/>
          </p:nvPr>
        </p:nvSpPr>
        <p:spPr>
          <a:xfrm>
            <a:off x="0" y="1752600"/>
            <a:ext cx="9144000" cy="990600"/>
          </a:xfrm>
        </p:spPr>
        <p:txBody>
          <a:bodyPr/>
          <a:lstStyle/>
          <a:p>
            <a:pPr eaLnBrk="1" hangingPunct="1"/>
            <a:r>
              <a:rPr lang="en-US" sz="2800" smtClean="0"/>
              <a:t>Quick Demo</a:t>
            </a:r>
            <a:br>
              <a:rPr lang="en-US" sz="2800" smtClean="0"/>
            </a:b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(see </a:t>
            </a:r>
            <a:r>
              <a:rPr lang="en-US" sz="2800" smtClean="0">
                <a:hlinkClick r:id="rId2"/>
              </a:rPr>
              <a:t>http://profiles.ucsf.edu</a:t>
            </a:r>
            <a:r>
              <a:rPr lang="en-US" sz="2800" smtClean="0"/>
              <a:t>)</a:t>
            </a:r>
            <a:br>
              <a:rPr lang="en-US" sz="2800" smtClean="0"/>
            </a:br>
            <a:r>
              <a:rPr lang="en-US" sz="2800" smtClean="0"/>
              <a:t/>
            </a:r>
            <a:br>
              <a:rPr lang="en-US" sz="2800" smtClean="0"/>
            </a:br>
            <a:r>
              <a:rPr lang="en-US" sz="2000" smtClean="0"/>
              <a:t>For Slideshare gadget, search for investigator Ida Sim</a:t>
            </a:r>
            <a:br>
              <a:rPr lang="en-US" sz="2000" smtClean="0"/>
            </a:br>
            <a:r>
              <a:rPr lang="en-US" sz="2000" smtClean="0"/>
              <a:t>For Mentoring gadget, search for investigator Jeanette Brown</a:t>
            </a:r>
            <a:br>
              <a:rPr lang="en-US" sz="2000" smtClean="0"/>
            </a:b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Technical Notes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4294967295"/>
          </p:nvPr>
        </p:nvSpPr>
        <p:spPr>
          <a:xfrm>
            <a:off x="685800" y="1219200"/>
            <a:ext cx="80010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First requirement: extend the Profiles to be an OpenSocial enabled platform </a:t>
            </a:r>
          </a:p>
          <a:p>
            <a:pPr lvl="1" eaLnBrk="1" hangingPunct="1">
              <a:buFont typeface="Arial" charset="0"/>
              <a:buChar char="&gt;"/>
            </a:pPr>
            <a:r>
              <a:rPr lang="en-US" smtClean="0"/>
              <a:t>Apache Shindig + the Profiles API</a:t>
            </a:r>
          </a:p>
          <a:p>
            <a:pPr lvl="1" eaLnBrk="1" hangingPunct="1">
              <a:buFontTx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Char char="§"/>
            </a:pPr>
            <a:r>
              <a:rPr lang="en-US" smtClean="0"/>
              <a:t>Then develop gadgets – which are: </a:t>
            </a:r>
          </a:p>
          <a:p>
            <a:pPr lvl="1" eaLnBrk="1" hangingPunct="1">
              <a:buFont typeface="Arial" charset="0"/>
              <a:buChar char="&gt;"/>
            </a:pPr>
            <a:r>
              <a:rPr lang="en-US" smtClean="0"/>
              <a:t>Lightweight &amp; easily developed </a:t>
            </a:r>
          </a:p>
          <a:p>
            <a:pPr lvl="1" eaLnBrk="1" hangingPunct="1">
              <a:buFont typeface="Arial" charset="0"/>
              <a:buChar char="&gt;"/>
            </a:pPr>
            <a:r>
              <a:rPr lang="en-US" smtClean="0"/>
              <a:t>Usually under 500 lines of code </a:t>
            </a:r>
          </a:p>
          <a:p>
            <a:pPr lvl="1" eaLnBrk="1" hangingPunct="1">
              <a:buFont typeface="Arial" charset="0"/>
              <a:buChar char="&gt;"/>
            </a:pPr>
            <a:r>
              <a:rPr lang="en-US" smtClean="0"/>
              <a:t>E.g., Mentor </a:t>
            </a:r>
            <a:r>
              <a:rPr lang="en-US" i="1" smtClean="0"/>
              <a:t>Gadget</a:t>
            </a:r>
            <a:r>
              <a:rPr lang="en-US" smtClean="0"/>
              <a:t> Source Code = XML, HTML &amp; JavaScript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Where to now? </a:t>
            </a:r>
            <a:br>
              <a:rPr lang="en-US" smtClean="0"/>
            </a:br>
            <a:r>
              <a:rPr lang="en-US" sz="2800" smtClean="0"/>
              <a:t>An Open Community for Application Sharing</a:t>
            </a:r>
          </a:p>
        </p:txBody>
      </p:sp>
      <p:sp>
        <p:nvSpPr>
          <p:cNvPr id="22530" name="TextBox 4"/>
          <p:cNvSpPr txBox="1">
            <a:spLocks noChangeArrowheads="1"/>
          </p:cNvSpPr>
          <p:nvPr/>
        </p:nvSpPr>
        <p:spPr bwMode="auto">
          <a:xfrm>
            <a:off x="3038475" y="3209925"/>
            <a:ext cx="311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>
                <a:schemeClr val="tx2"/>
              </a:buClr>
            </a:pPr>
            <a:r>
              <a:rPr lang="en-US"/>
              <a:t>Application Library</a:t>
            </a:r>
          </a:p>
        </p:txBody>
      </p:sp>
      <p:sp>
        <p:nvSpPr>
          <p:cNvPr id="22531" name="Bevel 9"/>
          <p:cNvSpPr>
            <a:spLocks noChangeArrowheads="1"/>
          </p:cNvSpPr>
          <p:nvPr/>
        </p:nvSpPr>
        <p:spPr bwMode="auto">
          <a:xfrm>
            <a:off x="-685800" y="2286000"/>
            <a:ext cx="1042988" cy="1042988"/>
          </a:xfrm>
          <a:prstGeom prst="bevel">
            <a:avLst>
              <a:gd name="adj" fmla="val 12500"/>
            </a:avLst>
          </a:prstGeom>
          <a:noFill/>
          <a:ln w="9525" algn="ctr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spcBef>
                <a:spcPct val="50000"/>
              </a:spcBef>
              <a:buClr>
                <a:schemeClr val="tx2"/>
              </a:buClr>
              <a:buFontTx/>
              <a:buChar char="•"/>
            </a:pPr>
            <a:endParaRPr lang="en-US">
              <a:solidFill>
                <a:schemeClr val="tx2"/>
              </a:solidFill>
            </a:endParaRPr>
          </a:p>
        </p:txBody>
      </p:sp>
      <p:sp>
        <p:nvSpPr>
          <p:cNvPr id="22532" name="Rounded Rectangle 11"/>
          <p:cNvSpPr>
            <a:spLocks noChangeArrowheads="1"/>
          </p:cNvSpPr>
          <p:nvPr/>
        </p:nvSpPr>
        <p:spPr bwMode="auto">
          <a:xfrm>
            <a:off x="1219200" y="2057400"/>
            <a:ext cx="914400" cy="9906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 algn="ctr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spcBef>
                <a:spcPct val="50000"/>
              </a:spcBef>
              <a:buClr>
                <a:schemeClr val="tx2"/>
              </a:buClr>
              <a:buFontTx/>
              <a:buChar char="•"/>
            </a:pPr>
            <a:endParaRPr lang="en-US"/>
          </a:p>
        </p:txBody>
      </p:sp>
      <p:sp>
        <p:nvSpPr>
          <p:cNvPr id="22533" name="TextBox 14"/>
          <p:cNvSpPr txBox="1">
            <a:spLocks noChangeArrowheads="1"/>
          </p:cNvSpPr>
          <p:nvPr/>
        </p:nvSpPr>
        <p:spPr bwMode="auto">
          <a:xfrm>
            <a:off x="1295400" y="1447800"/>
            <a:ext cx="782638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>
                <a:schemeClr val="tx2"/>
              </a:buClr>
            </a:pPr>
            <a:r>
              <a:rPr lang="en-US" sz="1400"/>
              <a:t>UCSF</a:t>
            </a:r>
          </a:p>
          <a:p>
            <a:pPr algn="ctr">
              <a:spcBef>
                <a:spcPct val="50000"/>
              </a:spcBef>
              <a:buClr>
                <a:schemeClr val="tx2"/>
              </a:buClr>
            </a:pPr>
            <a:r>
              <a:rPr lang="en-US" sz="1400"/>
              <a:t>Profiles</a:t>
            </a:r>
          </a:p>
        </p:txBody>
      </p:sp>
      <p:sp>
        <p:nvSpPr>
          <p:cNvPr id="22534" name="TextBox 17"/>
          <p:cNvSpPr txBox="1">
            <a:spLocks noChangeArrowheads="1"/>
          </p:cNvSpPr>
          <p:nvPr/>
        </p:nvSpPr>
        <p:spPr bwMode="auto">
          <a:xfrm>
            <a:off x="2514600" y="1447800"/>
            <a:ext cx="820738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>
                <a:schemeClr val="tx2"/>
              </a:buClr>
            </a:pPr>
            <a:r>
              <a:rPr lang="en-US" sz="1400"/>
              <a:t>Harvard</a:t>
            </a:r>
          </a:p>
          <a:p>
            <a:pPr algn="ctr">
              <a:spcBef>
                <a:spcPct val="50000"/>
              </a:spcBef>
              <a:buClr>
                <a:schemeClr val="tx2"/>
              </a:buClr>
            </a:pPr>
            <a:r>
              <a:rPr lang="en-US" sz="1400"/>
              <a:t>Profiles</a:t>
            </a:r>
          </a:p>
        </p:txBody>
      </p:sp>
      <p:sp>
        <p:nvSpPr>
          <p:cNvPr id="22535" name="TextBox 18"/>
          <p:cNvSpPr txBox="1">
            <a:spLocks noChangeArrowheads="1"/>
          </p:cNvSpPr>
          <p:nvPr/>
        </p:nvSpPr>
        <p:spPr bwMode="auto">
          <a:xfrm>
            <a:off x="3657600" y="1600200"/>
            <a:ext cx="860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tx2"/>
              </a:buClr>
            </a:pPr>
            <a:r>
              <a:rPr lang="en-US" sz="1400"/>
              <a:t>LinkedIn</a:t>
            </a:r>
          </a:p>
        </p:txBody>
      </p:sp>
      <p:sp>
        <p:nvSpPr>
          <p:cNvPr id="22536" name="Rounded Rectangle 19"/>
          <p:cNvSpPr>
            <a:spLocks noChangeArrowheads="1"/>
          </p:cNvSpPr>
          <p:nvPr/>
        </p:nvSpPr>
        <p:spPr bwMode="auto">
          <a:xfrm>
            <a:off x="2438400" y="2057400"/>
            <a:ext cx="914400" cy="990600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 algn="ctr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spcBef>
                <a:spcPct val="50000"/>
              </a:spcBef>
              <a:buClr>
                <a:schemeClr val="tx2"/>
              </a:buClr>
              <a:buFontTx/>
              <a:buChar char="•"/>
            </a:pPr>
            <a:endParaRPr lang="en-US"/>
          </a:p>
        </p:txBody>
      </p:sp>
      <p:sp>
        <p:nvSpPr>
          <p:cNvPr id="22537" name="TextBox 20"/>
          <p:cNvSpPr txBox="1">
            <a:spLocks noChangeArrowheads="1"/>
          </p:cNvSpPr>
          <p:nvPr/>
        </p:nvSpPr>
        <p:spPr bwMode="auto">
          <a:xfrm>
            <a:off x="4956175" y="1600200"/>
            <a:ext cx="795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>
                <a:schemeClr val="tx2"/>
              </a:buClr>
            </a:pPr>
            <a:r>
              <a:rPr lang="en-US" sz="1400"/>
              <a:t>iGoogle</a:t>
            </a:r>
          </a:p>
        </p:txBody>
      </p:sp>
      <p:sp>
        <p:nvSpPr>
          <p:cNvPr id="22538" name="TextBox 23"/>
          <p:cNvSpPr txBox="1">
            <a:spLocks noChangeArrowheads="1"/>
          </p:cNvSpPr>
          <p:nvPr/>
        </p:nvSpPr>
        <p:spPr bwMode="auto">
          <a:xfrm>
            <a:off x="6096000" y="1600200"/>
            <a:ext cx="8604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>
                <a:schemeClr val="tx2"/>
              </a:buClr>
            </a:pPr>
            <a:r>
              <a:rPr lang="en-US" sz="1400"/>
              <a:t>Stanford</a:t>
            </a:r>
          </a:p>
        </p:txBody>
      </p:sp>
      <p:sp>
        <p:nvSpPr>
          <p:cNvPr id="22539" name="TextBox 24"/>
          <p:cNvSpPr txBox="1">
            <a:spLocks noChangeArrowheads="1"/>
          </p:cNvSpPr>
          <p:nvPr/>
        </p:nvSpPr>
        <p:spPr bwMode="auto">
          <a:xfrm>
            <a:off x="7467600" y="1600200"/>
            <a:ext cx="6143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>
                <a:schemeClr val="tx2"/>
              </a:buClr>
            </a:pPr>
            <a:r>
              <a:rPr lang="en-US" sz="1400"/>
              <a:t>VIVO</a:t>
            </a:r>
          </a:p>
        </p:txBody>
      </p:sp>
      <p:pic>
        <p:nvPicPr>
          <p:cNvPr id="22540" name="Picture 32" descr="mobile.jpg"/>
          <p:cNvPicPr>
            <a:picLocks noChangeAspect="1"/>
          </p:cNvPicPr>
          <p:nvPr/>
        </p:nvPicPr>
        <p:blipFill>
          <a:blip r:embed="rId2"/>
          <a:srcRect l="25600" t="4266" r="25600" b="4266"/>
          <a:stretch>
            <a:fillRect/>
          </a:stretch>
        </p:blipFill>
        <p:spPr bwMode="auto">
          <a:xfrm>
            <a:off x="8001000" y="4038600"/>
            <a:ext cx="784225" cy="1473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grpSp>
        <p:nvGrpSpPr>
          <p:cNvPr id="22541" name="Group 25"/>
          <p:cNvGrpSpPr>
            <a:grpSpLocks/>
          </p:cNvGrpSpPr>
          <p:nvPr/>
        </p:nvGrpSpPr>
        <p:grpSpPr bwMode="auto">
          <a:xfrm>
            <a:off x="1466850" y="2209800"/>
            <a:ext cx="384175" cy="347663"/>
            <a:chOff x="3567" y="1720"/>
            <a:chExt cx="498" cy="468"/>
          </a:xfrm>
        </p:grpSpPr>
        <p:pic>
          <p:nvPicPr>
            <p:cNvPr id="22556" name="Picture 26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567" y="1720"/>
              <a:ext cx="498" cy="4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57" name="AutoShape 27"/>
            <p:cNvSpPr>
              <a:spLocks noChangeArrowheads="1"/>
            </p:cNvSpPr>
            <p:nvPr/>
          </p:nvSpPr>
          <p:spPr bwMode="auto">
            <a:xfrm>
              <a:off x="3600" y="1728"/>
              <a:ext cx="432" cy="432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rgbClr val="80808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2542" name="Picture 2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1450" y="2193925"/>
            <a:ext cx="3635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543" name="Group 36"/>
          <p:cNvGrpSpPr>
            <a:grpSpLocks/>
          </p:cNvGrpSpPr>
          <p:nvPr/>
        </p:nvGrpSpPr>
        <p:grpSpPr bwMode="auto">
          <a:xfrm>
            <a:off x="3657600" y="2057400"/>
            <a:ext cx="914400" cy="990600"/>
            <a:chOff x="2304" y="1296"/>
            <a:chExt cx="576" cy="624"/>
          </a:xfrm>
        </p:grpSpPr>
        <p:sp>
          <p:nvSpPr>
            <p:cNvPr id="22554" name="Rounded Rectangle 12"/>
            <p:cNvSpPr>
              <a:spLocks noChangeArrowheads="1"/>
            </p:cNvSpPr>
            <p:nvPr/>
          </p:nvSpPr>
          <p:spPr bwMode="auto">
            <a:xfrm>
              <a:off x="2304" y="1296"/>
              <a:ext cx="576" cy="624"/>
            </a:xfrm>
            <a:prstGeom prst="roundRect">
              <a:avLst>
                <a:gd name="adj" fmla="val 16667"/>
              </a:avLst>
            </a:prstGeom>
            <a:solidFill>
              <a:schemeClr val="tx2"/>
            </a:solidFill>
            <a:ln w="9525" algn="ctr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50000"/>
                </a:spcBef>
                <a:buClr>
                  <a:schemeClr val="tx2"/>
                </a:buClr>
                <a:buFontTx/>
                <a:buChar char="•"/>
              </a:pPr>
              <a:endParaRPr lang="en-US"/>
            </a:p>
          </p:txBody>
        </p:sp>
        <p:pic>
          <p:nvPicPr>
            <p:cNvPr id="22555" name="Picture 29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464" y="1372"/>
              <a:ext cx="21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2544" name="Group 38"/>
          <p:cNvGrpSpPr>
            <a:grpSpLocks/>
          </p:cNvGrpSpPr>
          <p:nvPr/>
        </p:nvGrpSpPr>
        <p:grpSpPr bwMode="auto">
          <a:xfrm>
            <a:off x="6096000" y="2057400"/>
            <a:ext cx="914400" cy="990600"/>
            <a:chOff x="3840" y="1296"/>
            <a:chExt cx="576" cy="624"/>
          </a:xfrm>
        </p:grpSpPr>
        <p:sp>
          <p:nvSpPr>
            <p:cNvPr id="22552" name="Rounded Rectangle 21"/>
            <p:cNvSpPr>
              <a:spLocks noChangeArrowheads="1"/>
            </p:cNvSpPr>
            <p:nvPr/>
          </p:nvSpPr>
          <p:spPr bwMode="auto">
            <a:xfrm>
              <a:off x="3840" y="1296"/>
              <a:ext cx="576" cy="624"/>
            </a:xfrm>
            <a:prstGeom prst="roundRect">
              <a:avLst>
                <a:gd name="adj" fmla="val 16667"/>
              </a:avLst>
            </a:prstGeom>
            <a:solidFill>
              <a:schemeClr val="tx2"/>
            </a:solidFill>
            <a:ln w="9525" algn="ctr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50000"/>
                </a:spcBef>
                <a:buClr>
                  <a:schemeClr val="tx2"/>
                </a:buClr>
                <a:buFontTx/>
                <a:buChar char="•"/>
              </a:pPr>
              <a:endParaRPr lang="en-US"/>
            </a:p>
          </p:txBody>
        </p:sp>
        <p:pic>
          <p:nvPicPr>
            <p:cNvPr id="22553" name="Picture 33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027" y="1369"/>
              <a:ext cx="210" cy="2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2545" name="Group 39"/>
          <p:cNvGrpSpPr>
            <a:grpSpLocks/>
          </p:cNvGrpSpPr>
          <p:nvPr/>
        </p:nvGrpSpPr>
        <p:grpSpPr bwMode="auto">
          <a:xfrm>
            <a:off x="7315200" y="2057400"/>
            <a:ext cx="914400" cy="990600"/>
            <a:chOff x="4608" y="1296"/>
            <a:chExt cx="576" cy="624"/>
          </a:xfrm>
        </p:grpSpPr>
        <p:sp>
          <p:nvSpPr>
            <p:cNvPr id="22550" name="Rounded Rectangle 22"/>
            <p:cNvSpPr>
              <a:spLocks noChangeArrowheads="1"/>
            </p:cNvSpPr>
            <p:nvPr/>
          </p:nvSpPr>
          <p:spPr bwMode="auto">
            <a:xfrm>
              <a:off x="4608" y="1296"/>
              <a:ext cx="576" cy="624"/>
            </a:xfrm>
            <a:prstGeom prst="roundRect">
              <a:avLst>
                <a:gd name="adj" fmla="val 16667"/>
              </a:avLst>
            </a:prstGeom>
            <a:solidFill>
              <a:schemeClr val="tx2"/>
            </a:solidFill>
            <a:ln w="9525" algn="ctr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50000"/>
                </a:spcBef>
                <a:buClr>
                  <a:schemeClr val="tx2"/>
                </a:buClr>
                <a:buFontTx/>
                <a:buChar char="•"/>
              </a:pPr>
              <a:endParaRPr lang="en-US"/>
            </a:p>
          </p:txBody>
        </p:sp>
        <p:pic>
          <p:nvPicPr>
            <p:cNvPr id="22551" name="Picture 34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4780" y="1372"/>
              <a:ext cx="219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2546" name="Picture 3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447925" y="3730625"/>
            <a:ext cx="4495800" cy="23733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grpSp>
        <p:nvGrpSpPr>
          <p:cNvPr id="22547" name="Group 41"/>
          <p:cNvGrpSpPr>
            <a:grpSpLocks/>
          </p:cNvGrpSpPr>
          <p:nvPr/>
        </p:nvGrpSpPr>
        <p:grpSpPr bwMode="auto">
          <a:xfrm>
            <a:off x="4876800" y="2057400"/>
            <a:ext cx="914400" cy="990600"/>
            <a:chOff x="3072" y="1296"/>
            <a:chExt cx="576" cy="624"/>
          </a:xfrm>
        </p:grpSpPr>
        <p:sp>
          <p:nvSpPr>
            <p:cNvPr id="22548" name="Rounded Rectangle 13"/>
            <p:cNvSpPr>
              <a:spLocks noChangeArrowheads="1"/>
            </p:cNvSpPr>
            <p:nvPr/>
          </p:nvSpPr>
          <p:spPr bwMode="auto">
            <a:xfrm>
              <a:off x="3072" y="1296"/>
              <a:ext cx="576" cy="624"/>
            </a:xfrm>
            <a:prstGeom prst="roundRect">
              <a:avLst>
                <a:gd name="adj" fmla="val 16667"/>
              </a:avLst>
            </a:prstGeom>
            <a:solidFill>
              <a:schemeClr val="tx2"/>
            </a:solidFill>
            <a:ln w="9525" algn="ctr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spcBef>
                  <a:spcPct val="50000"/>
                </a:spcBef>
                <a:buClr>
                  <a:schemeClr val="tx2"/>
                </a:buClr>
                <a:buFontTx/>
                <a:buChar char="•"/>
              </a:pPr>
              <a:endParaRPr lang="en-US"/>
            </a:p>
          </p:txBody>
        </p:sp>
        <p:pic>
          <p:nvPicPr>
            <p:cNvPr id="22549" name="Picture 40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3246" y="1372"/>
              <a:ext cx="213" cy="1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Thanks!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Profiles Team</a:t>
            </a:r>
          </a:p>
          <a:p>
            <a:pPr eaLnBrk="1" hangingPunct="1"/>
            <a:r>
              <a:rPr lang="en-US" smtClean="0"/>
              <a:t>The Shindig Team</a:t>
            </a:r>
          </a:p>
          <a:p>
            <a:pPr eaLnBrk="1" hangingPunct="1"/>
            <a:r>
              <a:rPr lang="en-US" smtClean="0"/>
              <a:t>Andy Smith (IBM), Mark Weitzel (IBM) and the OpenSocial Foundation</a:t>
            </a:r>
          </a:p>
          <a:p>
            <a:pPr eaLnBrk="1" hangingPunct="1"/>
            <a:endParaRPr lang="en-US" smtClean="0"/>
          </a:p>
          <a:p>
            <a:pPr eaLnBrk="1" hangingPunct="1">
              <a:buFontTx/>
              <a:buNone/>
            </a:pPr>
            <a:r>
              <a:rPr lang="en-US" sz="2000" smtClean="0"/>
              <a:t>Contact: </a:t>
            </a:r>
          </a:p>
          <a:p>
            <a:pPr eaLnBrk="1" hangingPunct="1">
              <a:buFontTx/>
              <a:buNone/>
            </a:pPr>
            <a:r>
              <a:rPr lang="en-US" sz="2000" smtClean="0">
                <a:hlinkClick r:id="rId2"/>
              </a:rPr>
              <a:t>Eric.meeks@ucsf.edu</a:t>
            </a:r>
            <a:endParaRPr lang="en-US" sz="2000" smtClean="0"/>
          </a:p>
          <a:p>
            <a:pPr eaLnBrk="1" hangingPunct="1">
              <a:buFontTx/>
              <a:buNone/>
            </a:pPr>
            <a:r>
              <a:rPr lang="en-US" sz="2000" smtClean="0">
                <a:hlinkClick r:id="rId3"/>
              </a:rPr>
              <a:t>Leslie.yuan@ucsf.edu</a:t>
            </a:r>
            <a:endParaRPr lang="en-US" sz="2000" smtClean="0"/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5C1F00"/>
      </a:dk1>
      <a:lt1>
        <a:srgbClr val="FFFFFF"/>
      </a:lt1>
      <a:dk2>
        <a:srgbClr val="579090"/>
      </a:dk2>
      <a:lt2>
        <a:srgbClr val="DFD293"/>
      </a:lt2>
      <a:accent1>
        <a:srgbClr val="713E39"/>
      </a:accent1>
      <a:accent2>
        <a:srgbClr val="BE7960"/>
      </a:accent2>
      <a:accent3>
        <a:srgbClr val="B4C6C6"/>
      </a:accent3>
      <a:accent4>
        <a:srgbClr val="DADADA"/>
      </a:accent4>
      <a:accent5>
        <a:srgbClr val="BBAFAE"/>
      </a:accent5>
      <a:accent6>
        <a:srgbClr val="AC6D56"/>
      </a:accent6>
      <a:hlink>
        <a:srgbClr val="FFFF99"/>
      </a:hlink>
      <a:folHlink>
        <a:srgbClr val="D3A219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2"/>
          </a:buClr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5C1F00"/>
        </a:dk1>
        <a:lt1>
          <a:srgbClr val="FFFFFF"/>
        </a:lt1>
        <a:dk2>
          <a:srgbClr val="76AEAF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BDD3D4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5C1F00"/>
        </a:dk1>
        <a:lt1>
          <a:srgbClr val="FFFFFF"/>
        </a:lt1>
        <a:dk2>
          <a:srgbClr val="57909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B4C6C6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4">
    <a:dk1>
      <a:srgbClr val="5C1F00"/>
    </a:dk1>
    <a:lt1>
      <a:srgbClr val="FFFFFF"/>
    </a:lt1>
    <a:dk2>
      <a:srgbClr val="579090"/>
    </a:dk2>
    <a:lt2>
      <a:srgbClr val="DFD293"/>
    </a:lt2>
    <a:accent1>
      <a:srgbClr val="713E39"/>
    </a:accent1>
    <a:accent2>
      <a:srgbClr val="BE7960"/>
    </a:accent2>
    <a:accent3>
      <a:srgbClr val="B4C6C6"/>
    </a:accent3>
    <a:accent4>
      <a:srgbClr val="DADADA"/>
    </a:accent4>
    <a:accent5>
      <a:srgbClr val="BBAFAE"/>
    </a:accent5>
    <a:accent6>
      <a:srgbClr val="AC6D56"/>
    </a:accent6>
    <a:hlink>
      <a:srgbClr val="FFFF99"/>
    </a:hlink>
    <a:folHlink>
      <a:srgbClr val="D3A21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2213</TotalTime>
  <Words>232</Words>
  <Application>Microsoft Office PowerPoint</Application>
  <PresentationFormat>On-screen Show (4:3)</PresentationFormat>
  <Paragraphs>46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ＭＳ Ｐゴシック</vt:lpstr>
      <vt:lpstr>Wingdings</vt:lpstr>
      <vt:lpstr>Default Design</vt:lpstr>
      <vt:lpstr>Default Design</vt:lpstr>
      <vt:lpstr>Eric Meeks (UCSF) Leslie Yuan (UCSF)       OpenSocial Gadget Update from UCSF  June 17, 2011 – Harvard Profiles User Group Meeting</vt:lpstr>
      <vt:lpstr>What is OpenSocial?</vt:lpstr>
      <vt:lpstr>UCSF Goals</vt:lpstr>
      <vt:lpstr>Where are we today?</vt:lpstr>
      <vt:lpstr>Quick Demo  (see http://profiles.ucsf.edu)  For Slideshare gadget, search for investigator Ida Sim For Mentoring gadget, search for investigator Jeanette Brown </vt:lpstr>
      <vt:lpstr>Technical Notes</vt:lpstr>
      <vt:lpstr>Where to now?  An Open Community for Application Sharing</vt:lpstr>
      <vt:lpstr>Thanks!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yuanl</cp:lastModifiedBy>
  <cp:revision>264</cp:revision>
  <dcterms:modified xsi:type="dcterms:W3CDTF">2011-06-17T21:04:23Z</dcterms:modified>
</cp:coreProperties>
</file>